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5143500" cx="9144000"/>
  <p:notesSz cx="6858000" cy="9144000"/>
  <p:embeddedFontLst>
    <p:embeddedFont>
      <p:font typeface="Helvetica Neue"/>
      <p:regular r:id="rId20"/>
      <p:bold r:id="rId21"/>
      <p:italic r:id="rId22"/>
      <p:boldItalic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HelveticaNeue-regular.fntdata"/><Relationship Id="rId11" Type="http://schemas.openxmlformats.org/officeDocument/2006/relationships/slide" Target="slides/slide6.xml"/><Relationship Id="rId22" Type="http://schemas.openxmlformats.org/officeDocument/2006/relationships/font" Target="fonts/HelveticaNeue-italic.fntdata"/><Relationship Id="rId10" Type="http://schemas.openxmlformats.org/officeDocument/2006/relationships/slide" Target="slides/slide5.xml"/><Relationship Id="rId21" Type="http://schemas.openxmlformats.org/officeDocument/2006/relationships/font" Target="fonts/HelveticaNeue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23" Type="http://schemas.openxmlformats.org/officeDocument/2006/relationships/font" Target="fonts/HelveticaNeue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437d56dd0f_0_10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1437d56dd0f_0_10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45ec00d7a7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145ec00d7a7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45ec00d7a7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145ec00d7a7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45ec00d7a7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145ec00d7a7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45ec00d7a7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145ec00d7a7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428bbf7ee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428bbf7ee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1428bbf7ee4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1428bbf7ee4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1437d56dd0f_0_10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1437d56dd0f_0_10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1437d56dd0f_0_9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1437d56dd0f_0_9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1437d56dd0f_0_10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1437d56dd0f_0_10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1437d56dd0f_0_10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1437d56dd0f_0_10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437d56dd0f_0_10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437d56dd0f_0_10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437d56dd0f_0_10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1437d56dd0f_0_10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519150"/>
            <a:ext cx="8520600" cy="2052600"/>
          </a:xfrm>
          <a:prstGeom prst="rect">
            <a:avLst/>
          </a:prstGeom>
          <a:effectLst>
            <a:outerShdw rotWithShape="0" algn="bl" dir="5400000" dist="19050">
              <a:srgbClr val="000000">
                <a:alpha val="52999"/>
              </a:srgbClr>
            </a:outerShdw>
          </a:effectLst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B786E"/>
                </a:solidFill>
              </a:rPr>
              <a:t>Forecasting Air Quality of Boston</a:t>
            </a:r>
            <a:endParaRPr>
              <a:solidFill>
                <a:srgbClr val="1B786E"/>
              </a:solidFill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90150" y="3675950"/>
            <a:ext cx="8520600" cy="116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10000"/>
          </a:bodyPr>
          <a:lstStyle/>
          <a:p>
            <a:pPr indent="0" lvl="0" marL="45720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Hande Gulbagci Dede</a:t>
            </a:r>
            <a:endParaRPr>
              <a:solidFill>
                <a:schemeClr val="dk1"/>
              </a:solidFill>
            </a:endParaRPr>
          </a:p>
          <a:p>
            <a:pPr indent="457200" lvl="0" marL="5029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457200" lvl="0" marL="5029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Mentor: Ajith Patnaik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1444550" y="-1502350"/>
            <a:ext cx="1950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3"/>
          <p:cNvSpPr txBox="1"/>
          <p:nvPr/>
        </p:nvSpPr>
        <p:spPr>
          <a:xfrm>
            <a:off x="0" y="4743300"/>
            <a:ext cx="2330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Photo by Robin Lubbock</a:t>
            </a:r>
            <a:endParaRPr sz="11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Modeling Overview</a:t>
            </a:r>
            <a:endParaRPr b="1"/>
          </a:p>
        </p:txBody>
      </p:sp>
      <p:sp>
        <p:nvSpPr>
          <p:cNvPr id="162" name="Google Shape;162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I tested </a:t>
            </a:r>
            <a:r>
              <a:rPr b="1" lang="en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univariate 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time series models: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45720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●"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Naive, Seasonal Naive, Simple Average as simple methods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●"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Simple Exponential Smoothing, Holt-Winters,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●"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ARMA, ARIMA, SARIMA,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●"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FbProphet,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●"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PyCaret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●"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LSTM.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7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Cross-validation and hypermeter tuning 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Modeling Overview</a:t>
            </a:r>
            <a:endParaRPr b="1"/>
          </a:p>
        </p:txBody>
      </p:sp>
      <p:sp>
        <p:nvSpPr>
          <p:cNvPr id="168" name="Google Shape;168;p23"/>
          <p:cNvSpPr txBox="1"/>
          <p:nvPr>
            <p:ph idx="1" type="body"/>
          </p:nvPr>
        </p:nvSpPr>
        <p:spPr>
          <a:xfrm>
            <a:off x="311700" y="1152475"/>
            <a:ext cx="8520600" cy="358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Feature Selection 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for exogenous variables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45720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●"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Random Forest Regression,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●"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Stepwise Regression - Backwards elimination approach. 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Multi</a:t>
            </a:r>
            <a:r>
              <a:rPr b="1" lang="en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variate 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time series models: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45720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●"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ARIMAX,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●"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SARIMAX,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●"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FbProphet,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●"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PyCaret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Forecasting</a:t>
            </a:r>
            <a:endParaRPr b="1"/>
          </a:p>
        </p:txBody>
      </p:sp>
      <p:pic>
        <p:nvPicPr>
          <p:cNvPr id="174" name="Google Shape;174;p24"/>
          <p:cNvPicPr preferRelativeResize="0"/>
          <p:nvPr/>
        </p:nvPicPr>
        <p:blipFill rotWithShape="1">
          <a:blip r:embed="rId3">
            <a:alphaModFix/>
          </a:blip>
          <a:srcRect b="0" l="0" r="0" t="2987"/>
          <a:stretch/>
        </p:blipFill>
        <p:spPr>
          <a:xfrm>
            <a:off x="570575" y="1479425"/>
            <a:ext cx="7244087" cy="3664075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4"/>
          <p:cNvSpPr txBox="1"/>
          <p:nvPr/>
        </p:nvSpPr>
        <p:spPr>
          <a:xfrm>
            <a:off x="472150" y="1017725"/>
            <a:ext cx="7342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Forecasting PM</a:t>
            </a:r>
            <a:r>
              <a:rPr baseline="-25000" lang="en" sz="18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2.5 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values in 3 months of 2022 with SARIMA Model</a:t>
            </a:r>
            <a:endParaRPr sz="18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Future Improvements</a:t>
            </a:r>
            <a:endParaRPr b="1"/>
          </a:p>
        </p:txBody>
      </p:sp>
      <p:sp>
        <p:nvSpPr>
          <p:cNvPr id="181" name="Google Shape;181;p25"/>
          <p:cNvSpPr txBox="1"/>
          <p:nvPr>
            <p:ph idx="1" type="body"/>
          </p:nvPr>
        </p:nvSpPr>
        <p:spPr>
          <a:xfrm>
            <a:off x="311700" y="1152475"/>
            <a:ext cx="8520600" cy="35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>
                <a:solidFill>
                  <a:schemeClr val="dk1"/>
                </a:solidFill>
              </a:rPr>
              <a:t>Using observed data of January, February, and March of 2022 for assessing </a:t>
            </a:r>
            <a:r>
              <a:rPr lang="en">
                <a:solidFill>
                  <a:schemeClr val="dk1"/>
                </a:solidFill>
              </a:rPr>
              <a:t>performance of champion and challenger models.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34327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>
                <a:solidFill>
                  <a:schemeClr val="dk1"/>
                </a:solidFill>
              </a:rPr>
              <a:t>Univariate performed better than multivariate models. Some exogenous features were not statistically significant. </a:t>
            </a:r>
            <a:endParaRPr>
              <a:solidFill>
                <a:schemeClr val="dk1"/>
              </a:solidFill>
            </a:endParaRPr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○"/>
            </a:pPr>
            <a:r>
              <a:rPr lang="en">
                <a:solidFill>
                  <a:schemeClr val="dk1"/>
                </a:solidFill>
              </a:rPr>
              <a:t>Examine different features such as wildfires and vehicle/human mobility</a:t>
            </a:r>
            <a:endParaRPr>
              <a:solidFill>
                <a:schemeClr val="dk1"/>
              </a:solidFill>
            </a:endParaRPr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34327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>
                <a:solidFill>
                  <a:schemeClr val="dk1"/>
                </a:solidFill>
              </a:rPr>
              <a:t>Predicting air quality for smaller areas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34327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>
                <a:solidFill>
                  <a:schemeClr val="dk1"/>
                </a:solidFill>
              </a:rPr>
              <a:t>Gathering data from stations much closer to each other.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6"/>
          <p:cNvSpPr txBox="1"/>
          <p:nvPr>
            <p:ph type="ctrTitle"/>
          </p:nvPr>
        </p:nvSpPr>
        <p:spPr>
          <a:xfrm>
            <a:off x="311708" y="519150"/>
            <a:ext cx="8520600" cy="2052600"/>
          </a:xfrm>
          <a:prstGeom prst="rect">
            <a:avLst/>
          </a:prstGeom>
          <a:effectLst>
            <a:outerShdw rotWithShape="0" algn="bl" dir="5400000" dist="19050">
              <a:srgbClr val="000000">
                <a:alpha val="52999"/>
              </a:srgbClr>
            </a:outerShdw>
          </a:effectLst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B786E"/>
                </a:solidFill>
              </a:rPr>
              <a:t>Thank you</a:t>
            </a:r>
            <a:endParaRPr>
              <a:solidFill>
                <a:srgbClr val="1B786E"/>
              </a:solidFill>
            </a:endParaRPr>
          </a:p>
        </p:txBody>
      </p:sp>
      <p:sp>
        <p:nvSpPr>
          <p:cNvPr id="187" name="Google Shape;187;p26"/>
          <p:cNvSpPr txBox="1"/>
          <p:nvPr>
            <p:ph idx="1" type="subTitle"/>
          </p:nvPr>
        </p:nvSpPr>
        <p:spPr>
          <a:xfrm>
            <a:off x="311700" y="3027500"/>
            <a:ext cx="8520600" cy="235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Hande Gulbagci Dede</a:t>
            </a:r>
            <a:endParaRPr>
              <a:solidFill>
                <a:schemeClr val="dk1"/>
              </a:solidFill>
            </a:endParaRPr>
          </a:p>
          <a:p>
            <a:pPr indent="0" lvl="0" marL="45720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e-mail: handeguldede@gmail.com</a:t>
            </a:r>
            <a:endParaRPr>
              <a:solidFill>
                <a:schemeClr val="dk1"/>
              </a:solidFill>
            </a:endParaRPr>
          </a:p>
          <a:p>
            <a:pPr indent="0" lvl="0" marL="45720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Github: https://github.com/hangulde</a:t>
            </a:r>
            <a:endParaRPr>
              <a:solidFill>
                <a:schemeClr val="dk1"/>
              </a:solidFill>
            </a:endParaRPr>
          </a:p>
          <a:p>
            <a:pPr indent="0" lvl="0" marL="45720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88" name="Google Shape;188;p26"/>
          <p:cNvSpPr txBox="1"/>
          <p:nvPr/>
        </p:nvSpPr>
        <p:spPr>
          <a:xfrm>
            <a:off x="1444550" y="-1502350"/>
            <a:ext cx="1950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26"/>
          <p:cNvSpPr txBox="1"/>
          <p:nvPr/>
        </p:nvSpPr>
        <p:spPr>
          <a:xfrm>
            <a:off x="0" y="4743300"/>
            <a:ext cx="2330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Photo by Robin Lubbock</a:t>
            </a:r>
            <a:endParaRPr sz="11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Air Pollution </a:t>
            </a:r>
            <a:endParaRPr b="1"/>
          </a:p>
        </p:txBody>
      </p:sp>
      <p:sp>
        <p:nvSpPr>
          <p:cNvPr id="63" name="Google Shape;63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</a:rPr>
              <a:t>Contamination of the environment by any physical, chemical, or biological agent changes the atmosphere's natural characteristics.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45720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42900" lvl="0" marL="457200" rtl="0" algn="just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●"/>
            </a:pPr>
            <a:r>
              <a:rPr b="1" lang="en">
                <a:solidFill>
                  <a:schemeClr val="dk1"/>
                </a:solidFill>
                <a:highlight>
                  <a:srgbClr val="FFFFFF"/>
                </a:highlight>
              </a:rPr>
              <a:t>The Air Quality Index,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</a:rPr>
              <a:t> the concentration of pollutants in the air in a specific place, is accepted as an indicator of air pollution.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457200" rtl="0" algn="just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b="1" lang="en"/>
              <a:t>Problem</a:t>
            </a:r>
            <a:endParaRPr/>
          </a:p>
        </p:txBody>
      </p:sp>
      <p:sp>
        <p:nvSpPr>
          <p:cNvPr id="69" name="Google Shape;69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</a:rPr>
              <a:t>Air pollution can cause both 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</a:rPr>
              <a:t>short-term and long-term effects. </a:t>
            </a:r>
            <a:endParaRPr/>
          </a:p>
        </p:txBody>
      </p:sp>
      <p:pic>
        <p:nvPicPr>
          <p:cNvPr id="70" name="Google Shape;7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54614" y="1152475"/>
            <a:ext cx="4306982" cy="3416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Importance of Air Pollution Forecasting</a:t>
            </a:r>
            <a:endParaRPr b="1"/>
          </a:p>
        </p:txBody>
      </p:sp>
      <p:sp>
        <p:nvSpPr>
          <p:cNvPr id="76" name="Google Shape;76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To reduce the damage caused by air pollution to human health.</a:t>
            </a:r>
            <a:endParaRPr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By forecasting air quality, authorities </a:t>
            </a:r>
            <a:endParaRPr>
              <a:solidFill>
                <a:srgbClr val="000000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en" sz="1800">
                <a:solidFill>
                  <a:srgbClr val="000000"/>
                </a:solidFill>
              </a:rPr>
              <a:t>can take precautions and </a:t>
            </a:r>
            <a:endParaRPr sz="1800">
              <a:solidFill>
                <a:srgbClr val="000000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en" sz="1800">
                <a:solidFill>
                  <a:srgbClr val="000000"/>
                </a:solidFill>
              </a:rPr>
              <a:t>issue early warnings</a:t>
            </a:r>
            <a:endParaRPr sz="1800">
              <a:solidFill>
                <a:srgbClr val="000000"/>
              </a:solidFill>
            </a:endParaRPr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b="1" lang="en">
                <a:solidFill>
                  <a:srgbClr val="000000"/>
                </a:solidFill>
              </a:rPr>
              <a:t>Aim:</a:t>
            </a:r>
            <a:r>
              <a:rPr lang="en">
                <a:solidFill>
                  <a:srgbClr val="000000"/>
                </a:solidFill>
              </a:rPr>
              <a:t> Forecasting the air quality of Boston, the capital and largest city in Massachusetts in the USA, for 2023.</a:t>
            </a:r>
            <a:endParaRPr sz="1800">
              <a:solidFill>
                <a:srgbClr val="000000"/>
              </a:solidFill>
            </a:endParaRPr>
          </a:p>
        </p:txBody>
      </p:sp>
      <p:pic>
        <p:nvPicPr>
          <p:cNvPr id="77" name="Google Shape;7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54600" y="1792225"/>
            <a:ext cx="2012575" cy="1792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/>
          <p:nvPr>
            <p:ph type="title"/>
          </p:nvPr>
        </p:nvSpPr>
        <p:spPr>
          <a:xfrm>
            <a:off x="243813" y="1489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Data Information</a:t>
            </a:r>
            <a:endParaRPr b="1"/>
          </a:p>
        </p:txBody>
      </p:sp>
      <p:grpSp>
        <p:nvGrpSpPr>
          <p:cNvPr id="83" name="Google Shape;83;p17"/>
          <p:cNvGrpSpPr/>
          <p:nvPr/>
        </p:nvGrpSpPr>
        <p:grpSpPr>
          <a:xfrm>
            <a:off x="243820" y="818485"/>
            <a:ext cx="8625386" cy="814164"/>
            <a:chOff x="1592993" y="2322561"/>
            <a:chExt cx="5957993" cy="644015"/>
          </a:xfrm>
        </p:grpSpPr>
        <p:sp>
          <p:nvSpPr>
            <p:cNvPr id="84" name="Google Shape;84;p17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17"/>
            <p:cNvSpPr/>
            <p:nvPr/>
          </p:nvSpPr>
          <p:spPr>
            <a:xfrm flipH="1">
              <a:off x="1985999" y="2323593"/>
              <a:ext cx="1844400" cy="642600"/>
            </a:xfrm>
            <a:prstGeom prst="rect">
              <a:avLst/>
            </a:prstGeom>
            <a:solidFill>
              <a:srgbClr val="1B78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17"/>
            <p:cNvSpPr/>
            <p:nvPr/>
          </p:nvSpPr>
          <p:spPr>
            <a:xfrm rot="-5400000">
              <a:off x="3106333" y="1935324"/>
              <a:ext cx="643356" cy="1419149"/>
            </a:xfrm>
            <a:prstGeom prst="flowChartOffpageConnector">
              <a:avLst/>
            </a:prstGeom>
            <a:solidFill>
              <a:srgbClr val="1B78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17"/>
            <p:cNvSpPr/>
            <p:nvPr/>
          </p:nvSpPr>
          <p:spPr>
            <a:xfrm>
              <a:off x="2072681" y="2421529"/>
              <a:ext cx="15690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FFFFFF"/>
                  </a:solidFill>
                </a:rPr>
                <a:t>Air Quality Data</a:t>
              </a:r>
              <a:endParaRPr b="1">
                <a:solidFill>
                  <a:srgbClr val="FFFFFF"/>
                </a:solidFill>
              </a:endParaRPr>
            </a:p>
          </p:txBody>
        </p:sp>
        <p:sp>
          <p:nvSpPr>
            <p:cNvPr id="88" name="Google Shape;88;p17"/>
            <p:cNvSpPr/>
            <p:nvPr/>
          </p:nvSpPr>
          <p:spPr>
            <a:xfrm>
              <a:off x="1592993" y="2322561"/>
              <a:ext cx="393000" cy="573300"/>
            </a:xfrm>
            <a:prstGeom prst="rect">
              <a:avLst/>
            </a:prstGeom>
            <a:solidFill>
              <a:srgbClr val="1D7E74"/>
            </a:solidFill>
            <a:ln>
              <a:noFill/>
            </a:ln>
            <a:effectLst>
              <a:outerShdw blurRad="71438" rotWithShape="0" algn="bl" dir="2700000" dist="28575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17"/>
            <p:cNvSpPr/>
            <p:nvPr/>
          </p:nvSpPr>
          <p:spPr>
            <a:xfrm>
              <a:off x="1592993" y="2322581"/>
              <a:ext cx="393000" cy="642600"/>
            </a:xfrm>
            <a:prstGeom prst="rect">
              <a:avLst/>
            </a:prstGeom>
            <a:solidFill>
              <a:srgbClr val="1F88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</a:rPr>
                <a:t>1</a:t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90" name="Google Shape;90;p17"/>
            <p:cNvSpPr/>
            <p:nvPr/>
          </p:nvSpPr>
          <p:spPr>
            <a:xfrm>
              <a:off x="4137586" y="2323748"/>
              <a:ext cx="3413400" cy="64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-3048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B786E"/>
                </a:buClr>
                <a:buSzPts val="1200"/>
                <a:buChar char="●"/>
              </a:pPr>
              <a:r>
                <a:rPr lang="en" sz="1200">
                  <a:solidFill>
                    <a:srgbClr val="1B786E"/>
                  </a:solidFill>
                </a:rPr>
                <a:t>Daily average air quality of Boston Station</a:t>
              </a:r>
              <a:endParaRPr sz="1200">
                <a:solidFill>
                  <a:srgbClr val="1B786E"/>
                </a:solidFill>
              </a:endParaRPr>
            </a:p>
            <a:p>
              <a:pPr indent="-3048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B786E"/>
                </a:buClr>
                <a:buSzPts val="1200"/>
                <a:buChar char="●"/>
              </a:pPr>
              <a:r>
                <a:rPr lang="en" sz="1200">
                  <a:solidFill>
                    <a:srgbClr val="1B786E"/>
                  </a:solidFill>
                </a:rPr>
                <a:t>Source: Quality Historical Data Platform</a:t>
              </a:r>
              <a:endParaRPr sz="1200">
                <a:solidFill>
                  <a:srgbClr val="1B786E"/>
                </a:solidFill>
              </a:endParaRPr>
            </a:p>
            <a:p>
              <a:pPr indent="-3048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B786E"/>
                </a:buClr>
                <a:buSzPts val="1200"/>
                <a:buChar char="●"/>
              </a:pPr>
              <a:r>
                <a:rPr lang="en" sz="1200">
                  <a:solidFill>
                    <a:srgbClr val="1B786E"/>
                  </a:solidFill>
                </a:rPr>
                <a:t>Parameters: PM25, O3, NO2, SO2, and CO.</a:t>
              </a:r>
              <a:endParaRPr sz="1200">
                <a:solidFill>
                  <a:srgbClr val="1B786E"/>
                </a:solidFill>
              </a:endParaRPr>
            </a:p>
          </p:txBody>
        </p:sp>
      </p:grpSp>
      <p:grpSp>
        <p:nvGrpSpPr>
          <p:cNvPr id="91" name="Google Shape;91;p17"/>
          <p:cNvGrpSpPr/>
          <p:nvPr/>
        </p:nvGrpSpPr>
        <p:grpSpPr>
          <a:xfrm>
            <a:off x="243820" y="1632660"/>
            <a:ext cx="8625386" cy="814164"/>
            <a:chOff x="1592993" y="2322561"/>
            <a:chExt cx="5957993" cy="644015"/>
          </a:xfrm>
        </p:grpSpPr>
        <p:sp>
          <p:nvSpPr>
            <p:cNvPr id="92" name="Google Shape;92;p17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17"/>
            <p:cNvSpPr/>
            <p:nvPr/>
          </p:nvSpPr>
          <p:spPr>
            <a:xfrm flipH="1">
              <a:off x="1985999" y="2323593"/>
              <a:ext cx="1844400" cy="642600"/>
            </a:xfrm>
            <a:prstGeom prst="rect">
              <a:avLst/>
            </a:prstGeom>
            <a:solidFill>
              <a:srgbClr val="1B78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17"/>
            <p:cNvSpPr/>
            <p:nvPr/>
          </p:nvSpPr>
          <p:spPr>
            <a:xfrm rot="-5400000">
              <a:off x="3106333" y="1935324"/>
              <a:ext cx="643356" cy="1419149"/>
            </a:xfrm>
            <a:prstGeom prst="flowChartOffpageConnector">
              <a:avLst/>
            </a:prstGeom>
            <a:solidFill>
              <a:srgbClr val="1B78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17"/>
            <p:cNvSpPr/>
            <p:nvPr/>
          </p:nvSpPr>
          <p:spPr>
            <a:xfrm>
              <a:off x="2091445" y="2396619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FFFFFF"/>
                  </a:solidFill>
                </a:rPr>
                <a:t>Weather</a:t>
              </a:r>
              <a:endParaRPr b="1">
                <a:solidFill>
                  <a:srgbClr val="FFFFFF"/>
                </a:solidFill>
              </a:endParaRPr>
            </a:p>
          </p:txBody>
        </p:sp>
        <p:sp>
          <p:nvSpPr>
            <p:cNvPr id="96" name="Google Shape;96;p17"/>
            <p:cNvSpPr/>
            <p:nvPr/>
          </p:nvSpPr>
          <p:spPr>
            <a:xfrm>
              <a:off x="1592993" y="2322561"/>
              <a:ext cx="393000" cy="573300"/>
            </a:xfrm>
            <a:prstGeom prst="rect">
              <a:avLst/>
            </a:prstGeom>
            <a:solidFill>
              <a:srgbClr val="1D7E74"/>
            </a:solidFill>
            <a:ln>
              <a:noFill/>
            </a:ln>
            <a:effectLst>
              <a:outerShdw blurRad="71438" rotWithShape="0" algn="bl" dir="2700000" dist="28575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17"/>
            <p:cNvSpPr/>
            <p:nvPr/>
          </p:nvSpPr>
          <p:spPr>
            <a:xfrm>
              <a:off x="1592993" y="2322581"/>
              <a:ext cx="393000" cy="642600"/>
            </a:xfrm>
            <a:prstGeom prst="rect">
              <a:avLst/>
            </a:prstGeom>
            <a:solidFill>
              <a:srgbClr val="1F88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</a:rPr>
                <a:t>2</a:t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98" name="Google Shape;98;p17"/>
            <p:cNvSpPr/>
            <p:nvPr/>
          </p:nvSpPr>
          <p:spPr>
            <a:xfrm>
              <a:off x="4137586" y="2323748"/>
              <a:ext cx="3413400" cy="64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-3048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B786E"/>
                </a:buClr>
                <a:buSzPts val="1200"/>
                <a:buChar char="●"/>
              </a:pPr>
              <a:r>
                <a:rPr lang="en" sz="1200">
                  <a:solidFill>
                    <a:srgbClr val="1B786E"/>
                  </a:solidFill>
                </a:rPr>
                <a:t>The weather can significantly impact air quality</a:t>
              </a:r>
              <a:endParaRPr sz="1200">
                <a:solidFill>
                  <a:srgbClr val="1B786E"/>
                </a:solidFill>
              </a:endParaRPr>
            </a:p>
            <a:p>
              <a:pPr indent="-3048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B786E"/>
                </a:buClr>
                <a:buSzPts val="1200"/>
                <a:buChar char="●"/>
              </a:pPr>
              <a:r>
                <a:rPr lang="en" sz="1200">
                  <a:solidFill>
                    <a:srgbClr val="1B786E"/>
                  </a:solidFill>
                </a:rPr>
                <a:t>Source: visialcrossing.com</a:t>
              </a:r>
              <a:endParaRPr sz="1200">
                <a:solidFill>
                  <a:srgbClr val="1B786E"/>
                </a:solidFill>
              </a:endParaRPr>
            </a:p>
            <a:p>
              <a:pPr indent="-3048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B786E"/>
                </a:buClr>
                <a:buSzPts val="1200"/>
                <a:buChar char="●"/>
              </a:pPr>
              <a:r>
                <a:rPr lang="en" sz="1200">
                  <a:solidFill>
                    <a:srgbClr val="1B786E"/>
                  </a:solidFill>
                </a:rPr>
                <a:t>33 attributes (temperature, humidity, wind, etc.)</a:t>
              </a:r>
              <a:endParaRPr sz="1200">
                <a:solidFill>
                  <a:srgbClr val="1B786E"/>
                </a:solidFill>
              </a:endParaRPr>
            </a:p>
          </p:txBody>
        </p:sp>
      </p:grpSp>
      <p:grpSp>
        <p:nvGrpSpPr>
          <p:cNvPr id="99" name="Google Shape;99;p17"/>
          <p:cNvGrpSpPr/>
          <p:nvPr/>
        </p:nvGrpSpPr>
        <p:grpSpPr>
          <a:xfrm>
            <a:off x="243820" y="2446835"/>
            <a:ext cx="8625386" cy="814164"/>
            <a:chOff x="1592993" y="2322561"/>
            <a:chExt cx="5957993" cy="644015"/>
          </a:xfrm>
        </p:grpSpPr>
        <p:sp>
          <p:nvSpPr>
            <p:cNvPr id="100" name="Google Shape;100;p17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17"/>
            <p:cNvSpPr/>
            <p:nvPr/>
          </p:nvSpPr>
          <p:spPr>
            <a:xfrm flipH="1">
              <a:off x="1985999" y="2323593"/>
              <a:ext cx="1844400" cy="642600"/>
            </a:xfrm>
            <a:prstGeom prst="rect">
              <a:avLst/>
            </a:prstGeom>
            <a:solidFill>
              <a:srgbClr val="1B78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7"/>
            <p:cNvSpPr/>
            <p:nvPr/>
          </p:nvSpPr>
          <p:spPr>
            <a:xfrm rot="-5400000">
              <a:off x="3106333" y="1935324"/>
              <a:ext cx="643356" cy="1419149"/>
            </a:xfrm>
            <a:prstGeom prst="flowChartOffpageConnector">
              <a:avLst/>
            </a:prstGeom>
            <a:solidFill>
              <a:srgbClr val="1B78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17"/>
            <p:cNvSpPr/>
            <p:nvPr/>
          </p:nvSpPr>
          <p:spPr>
            <a:xfrm>
              <a:off x="2091445" y="2396619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FFFFFF"/>
                  </a:solidFill>
                </a:rPr>
                <a:t>Energy Consumption</a:t>
              </a:r>
              <a:endParaRPr b="1">
                <a:solidFill>
                  <a:srgbClr val="FFFFFF"/>
                </a:solidFill>
              </a:endParaRPr>
            </a:p>
          </p:txBody>
        </p:sp>
        <p:sp>
          <p:nvSpPr>
            <p:cNvPr id="104" name="Google Shape;104;p17"/>
            <p:cNvSpPr/>
            <p:nvPr/>
          </p:nvSpPr>
          <p:spPr>
            <a:xfrm>
              <a:off x="1592993" y="2322561"/>
              <a:ext cx="393000" cy="573300"/>
            </a:xfrm>
            <a:prstGeom prst="rect">
              <a:avLst/>
            </a:prstGeom>
            <a:solidFill>
              <a:srgbClr val="1D7E74"/>
            </a:solidFill>
            <a:ln>
              <a:noFill/>
            </a:ln>
            <a:effectLst>
              <a:outerShdw blurRad="71438" rotWithShape="0" algn="bl" dir="2700000" dist="28575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17"/>
            <p:cNvSpPr/>
            <p:nvPr/>
          </p:nvSpPr>
          <p:spPr>
            <a:xfrm>
              <a:off x="1592993" y="2322581"/>
              <a:ext cx="393000" cy="642600"/>
            </a:xfrm>
            <a:prstGeom prst="rect">
              <a:avLst/>
            </a:prstGeom>
            <a:solidFill>
              <a:srgbClr val="1F88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</a:rPr>
                <a:t>3</a:t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06" name="Google Shape;106;p17"/>
            <p:cNvSpPr/>
            <p:nvPr/>
          </p:nvSpPr>
          <p:spPr>
            <a:xfrm>
              <a:off x="4137586" y="2323748"/>
              <a:ext cx="3413400" cy="64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-3048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B786E"/>
                </a:buClr>
                <a:buSzPts val="1200"/>
                <a:buChar char="●"/>
              </a:pPr>
              <a:r>
                <a:rPr lang="en" sz="1200">
                  <a:solidFill>
                    <a:srgbClr val="1B786E"/>
                  </a:solidFill>
                </a:rPr>
                <a:t>Source: US Energy Information Administration</a:t>
              </a:r>
              <a:endParaRPr sz="1200">
                <a:solidFill>
                  <a:srgbClr val="1B786E"/>
                </a:solidFill>
              </a:endParaRPr>
            </a:p>
            <a:p>
              <a:pPr indent="-3048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B786E"/>
                </a:buClr>
                <a:buSzPts val="1200"/>
                <a:buChar char="●"/>
              </a:pPr>
              <a:r>
                <a:rPr lang="en" sz="1200">
                  <a:solidFill>
                    <a:srgbClr val="1B786E"/>
                  </a:solidFill>
                </a:rPr>
                <a:t>The natural gas delivered to consumers and total gasoline all sales </a:t>
              </a:r>
              <a:r>
                <a:rPr lang="en" sz="1200">
                  <a:solidFill>
                    <a:srgbClr val="1B786E"/>
                  </a:solidFill>
                </a:rPr>
                <a:t>in Massachusetts </a:t>
              </a:r>
              <a:endParaRPr sz="1200">
                <a:solidFill>
                  <a:srgbClr val="1B786E"/>
                </a:solidFill>
              </a:endParaRPr>
            </a:p>
          </p:txBody>
        </p:sp>
      </p:grpSp>
      <p:grpSp>
        <p:nvGrpSpPr>
          <p:cNvPr id="107" name="Google Shape;107;p17"/>
          <p:cNvGrpSpPr/>
          <p:nvPr/>
        </p:nvGrpSpPr>
        <p:grpSpPr>
          <a:xfrm>
            <a:off x="243820" y="3261010"/>
            <a:ext cx="8625386" cy="814164"/>
            <a:chOff x="1592993" y="2322561"/>
            <a:chExt cx="5957993" cy="644015"/>
          </a:xfrm>
        </p:grpSpPr>
        <p:sp>
          <p:nvSpPr>
            <p:cNvPr id="108" name="Google Shape;108;p17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7"/>
            <p:cNvSpPr/>
            <p:nvPr/>
          </p:nvSpPr>
          <p:spPr>
            <a:xfrm flipH="1">
              <a:off x="1985999" y="2323593"/>
              <a:ext cx="1844400" cy="642600"/>
            </a:xfrm>
            <a:prstGeom prst="rect">
              <a:avLst/>
            </a:prstGeom>
            <a:solidFill>
              <a:srgbClr val="1B78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7"/>
            <p:cNvSpPr/>
            <p:nvPr/>
          </p:nvSpPr>
          <p:spPr>
            <a:xfrm rot="-5400000">
              <a:off x="3106333" y="1935324"/>
              <a:ext cx="643356" cy="1419149"/>
            </a:xfrm>
            <a:prstGeom prst="flowChartOffpageConnector">
              <a:avLst/>
            </a:prstGeom>
            <a:solidFill>
              <a:srgbClr val="1B78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7"/>
            <p:cNvSpPr/>
            <p:nvPr/>
          </p:nvSpPr>
          <p:spPr>
            <a:xfrm>
              <a:off x="2091445" y="2396619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FFFFFF"/>
                  </a:solidFill>
                </a:rPr>
                <a:t>Flight Number and Population</a:t>
              </a:r>
              <a:endParaRPr b="1">
                <a:solidFill>
                  <a:srgbClr val="FFFFFF"/>
                </a:solidFill>
              </a:endParaRPr>
            </a:p>
          </p:txBody>
        </p:sp>
        <p:sp>
          <p:nvSpPr>
            <p:cNvPr id="112" name="Google Shape;112;p17"/>
            <p:cNvSpPr/>
            <p:nvPr/>
          </p:nvSpPr>
          <p:spPr>
            <a:xfrm>
              <a:off x="1592993" y="2322561"/>
              <a:ext cx="393000" cy="573300"/>
            </a:xfrm>
            <a:prstGeom prst="rect">
              <a:avLst/>
            </a:prstGeom>
            <a:solidFill>
              <a:srgbClr val="1D7E74"/>
            </a:solidFill>
            <a:ln>
              <a:noFill/>
            </a:ln>
            <a:effectLst>
              <a:outerShdw blurRad="71438" rotWithShape="0" algn="bl" dir="2700000" dist="28575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7"/>
            <p:cNvSpPr/>
            <p:nvPr/>
          </p:nvSpPr>
          <p:spPr>
            <a:xfrm>
              <a:off x="1592993" y="2322581"/>
              <a:ext cx="393000" cy="642600"/>
            </a:xfrm>
            <a:prstGeom prst="rect">
              <a:avLst/>
            </a:prstGeom>
            <a:solidFill>
              <a:srgbClr val="1F88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</a:rPr>
                <a:t>4</a:t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14" name="Google Shape;114;p17"/>
            <p:cNvSpPr/>
            <p:nvPr/>
          </p:nvSpPr>
          <p:spPr>
            <a:xfrm>
              <a:off x="4137586" y="2323748"/>
              <a:ext cx="3413400" cy="64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-3048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B786E"/>
                </a:buClr>
                <a:buSzPts val="1200"/>
                <a:buChar char="●"/>
              </a:pPr>
              <a:r>
                <a:rPr lang="en" sz="1200">
                  <a:solidFill>
                    <a:srgbClr val="1B786E"/>
                  </a:solidFill>
                </a:rPr>
                <a:t>Each month's total airport flight number (domestic and international)</a:t>
              </a:r>
              <a:endParaRPr sz="1200">
                <a:solidFill>
                  <a:srgbClr val="1B786E"/>
                </a:solidFill>
              </a:endParaRPr>
            </a:p>
            <a:p>
              <a:pPr indent="-3048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B786E"/>
                </a:buClr>
                <a:buSzPts val="1200"/>
                <a:buChar char="●"/>
              </a:pPr>
              <a:r>
                <a:rPr lang="en" sz="1200">
                  <a:solidFill>
                    <a:srgbClr val="1B786E"/>
                  </a:solidFill>
                </a:rPr>
                <a:t>Source: Boston Logan International Airport</a:t>
              </a:r>
              <a:endParaRPr sz="1200">
                <a:solidFill>
                  <a:srgbClr val="1B786E"/>
                </a:solidFill>
              </a:endParaRPr>
            </a:p>
          </p:txBody>
        </p:sp>
      </p:grpSp>
      <p:grpSp>
        <p:nvGrpSpPr>
          <p:cNvPr id="115" name="Google Shape;115;p17"/>
          <p:cNvGrpSpPr/>
          <p:nvPr/>
        </p:nvGrpSpPr>
        <p:grpSpPr>
          <a:xfrm>
            <a:off x="243820" y="4075185"/>
            <a:ext cx="8625386" cy="814164"/>
            <a:chOff x="1592993" y="2322561"/>
            <a:chExt cx="5957993" cy="644015"/>
          </a:xfrm>
        </p:grpSpPr>
        <p:sp>
          <p:nvSpPr>
            <p:cNvPr id="116" name="Google Shape;116;p17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7"/>
            <p:cNvSpPr/>
            <p:nvPr/>
          </p:nvSpPr>
          <p:spPr>
            <a:xfrm flipH="1">
              <a:off x="1985999" y="2323593"/>
              <a:ext cx="1844400" cy="642600"/>
            </a:xfrm>
            <a:prstGeom prst="rect">
              <a:avLst/>
            </a:prstGeom>
            <a:solidFill>
              <a:srgbClr val="1B78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7"/>
            <p:cNvSpPr/>
            <p:nvPr/>
          </p:nvSpPr>
          <p:spPr>
            <a:xfrm rot="-5400000">
              <a:off x="3106333" y="1935324"/>
              <a:ext cx="643356" cy="1419149"/>
            </a:xfrm>
            <a:prstGeom prst="flowChartOffpageConnector">
              <a:avLst/>
            </a:prstGeom>
            <a:solidFill>
              <a:srgbClr val="1B78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7"/>
            <p:cNvSpPr/>
            <p:nvPr/>
          </p:nvSpPr>
          <p:spPr>
            <a:xfrm>
              <a:off x="2091445" y="2396955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FFFFFF"/>
                  </a:solidFill>
                </a:rPr>
                <a:t>Federal Highway Administration's Reports</a:t>
              </a:r>
              <a:endParaRPr b="1">
                <a:solidFill>
                  <a:srgbClr val="FFFFFF"/>
                </a:solidFill>
              </a:endParaRPr>
            </a:p>
          </p:txBody>
        </p:sp>
        <p:sp>
          <p:nvSpPr>
            <p:cNvPr id="120" name="Google Shape;120;p17"/>
            <p:cNvSpPr/>
            <p:nvPr/>
          </p:nvSpPr>
          <p:spPr>
            <a:xfrm>
              <a:off x="1592993" y="2322561"/>
              <a:ext cx="393000" cy="573300"/>
            </a:xfrm>
            <a:prstGeom prst="rect">
              <a:avLst/>
            </a:prstGeom>
            <a:solidFill>
              <a:srgbClr val="1D7E74"/>
            </a:solidFill>
            <a:ln>
              <a:noFill/>
            </a:ln>
            <a:effectLst>
              <a:outerShdw blurRad="71438" rotWithShape="0" algn="bl" dir="2700000" dist="28575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7"/>
            <p:cNvSpPr/>
            <p:nvPr/>
          </p:nvSpPr>
          <p:spPr>
            <a:xfrm>
              <a:off x="1592993" y="2322581"/>
              <a:ext cx="393000" cy="642600"/>
            </a:xfrm>
            <a:prstGeom prst="rect">
              <a:avLst/>
            </a:prstGeom>
            <a:solidFill>
              <a:srgbClr val="1F88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</a:rPr>
                <a:t>5</a:t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22" name="Google Shape;122;p17"/>
            <p:cNvSpPr/>
            <p:nvPr/>
          </p:nvSpPr>
          <p:spPr>
            <a:xfrm>
              <a:off x="4137586" y="2323748"/>
              <a:ext cx="3413400" cy="64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-3048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B786E"/>
                </a:buClr>
                <a:buSzPts val="1200"/>
                <a:buChar char="●"/>
              </a:pPr>
              <a:r>
                <a:rPr lang="en" sz="1200">
                  <a:solidFill>
                    <a:srgbClr val="1B786E"/>
                  </a:solidFill>
                </a:rPr>
                <a:t>Source: Office of Highway Policy</a:t>
              </a:r>
              <a:endParaRPr sz="1200">
                <a:solidFill>
                  <a:srgbClr val="1B786E"/>
                </a:solidFill>
              </a:endParaRPr>
            </a:p>
            <a:p>
              <a:pPr indent="-3048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B786E"/>
                </a:buClr>
                <a:buSzPts val="1200"/>
                <a:buChar char="●"/>
              </a:pPr>
              <a:r>
                <a:rPr lang="en" sz="1200">
                  <a:solidFill>
                    <a:srgbClr val="1B786E"/>
                  </a:solidFill>
                </a:rPr>
                <a:t>Estimated travel on all roads and streets in Massachusetts and the amount of gallons taxed</a:t>
              </a:r>
              <a:endParaRPr sz="1200">
                <a:solidFill>
                  <a:srgbClr val="1B786E"/>
                </a:solidFill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Data Information</a:t>
            </a:r>
            <a:endParaRPr b="1"/>
          </a:p>
        </p:txBody>
      </p:sp>
      <p:sp>
        <p:nvSpPr>
          <p:cNvPr id="128" name="Google Shape;128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Air pollution indicator: </a:t>
            </a:r>
            <a:r>
              <a:rPr lang="en">
                <a:solidFill>
                  <a:schemeClr val="dk1"/>
                </a:solidFill>
              </a:rPr>
              <a:t>PM</a:t>
            </a:r>
            <a:r>
              <a:rPr baseline="-25000" lang="en">
                <a:solidFill>
                  <a:schemeClr val="dk1"/>
                </a:solidFill>
              </a:rPr>
              <a:t>2.5 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42900" lvl="0" marL="9144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</a:rPr>
              <a:t>Tiny particles of solid or liquid suspended in a gas. 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</a:rPr>
              <a:t>2.5 refers to the diameter of particles which is 2.5 microns or less.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</a:rPr>
              <a:t>Since being smaller they 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</a:rPr>
              <a:t>can transferred to longer distances.</a:t>
            </a:r>
            <a:endParaRPr baseline="-25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Data period: </a:t>
            </a:r>
            <a:r>
              <a:rPr lang="en">
                <a:solidFill>
                  <a:schemeClr val="dk1"/>
                </a:solidFill>
              </a:rPr>
              <a:t>From 2014 January to 2021 December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</a:rPr>
              <a:t>A total of 33 attributes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highlight>
                  <a:srgbClr val="FFFFFF"/>
                </a:highlight>
              </a:rPr>
              <a:t>Changes in PM</a:t>
            </a:r>
            <a:r>
              <a:rPr b="1" baseline="-25000" lang="en" sz="2400">
                <a:highlight>
                  <a:srgbClr val="FFFFFF"/>
                </a:highlight>
              </a:rPr>
              <a:t>2.5</a:t>
            </a:r>
            <a:r>
              <a:rPr b="1" lang="en" sz="2400">
                <a:highlight>
                  <a:srgbClr val="FFFFFF"/>
                </a:highlight>
              </a:rPr>
              <a:t> between 2014 and 2021</a:t>
            </a:r>
            <a:endParaRPr b="1" sz="2400"/>
          </a:p>
        </p:txBody>
      </p:sp>
      <p:pic>
        <p:nvPicPr>
          <p:cNvPr id="134" name="Google Shape;13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875" y="1070000"/>
            <a:ext cx="8974451" cy="3100401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9"/>
          <p:cNvSpPr txBox="1"/>
          <p:nvPr/>
        </p:nvSpPr>
        <p:spPr>
          <a:xfrm>
            <a:off x="6467425" y="3524375"/>
            <a:ext cx="2494800" cy="40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0"/>
          <p:cNvSpPr txBox="1"/>
          <p:nvPr>
            <p:ph type="title"/>
          </p:nvPr>
        </p:nvSpPr>
        <p:spPr>
          <a:xfrm>
            <a:off x="311700" y="2149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Monthly Average of </a:t>
            </a:r>
            <a:r>
              <a:rPr b="1" lang="en" sz="2400">
                <a:highlight>
                  <a:srgbClr val="FFFFFF"/>
                </a:highlight>
              </a:rPr>
              <a:t>PM</a:t>
            </a:r>
            <a:r>
              <a:rPr b="1" baseline="-25000" lang="en" sz="2400">
                <a:highlight>
                  <a:srgbClr val="FFFFFF"/>
                </a:highlight>
              </a:rPr>
              <a:t>2.5</a:t>
            </a:r>
            <a:endParaRPr b="1" sz="2400"/>
          </a:p>
        </p:txBody>
      </p:sp>
      <p:pic>
        <p:nvPicPr>
          <p:cNvPr id="141" name="Google Shape;14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0175" y="1114250"/>
            <a:ext cx="5189875" cy="3875601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0"/>
          <p:cNvSpPr txBox="1"/>
          <p:nvPr/>
        </p:nvSpPr>
        <p:spPr>
          <a:xfrm>
            <a:off x="193775" y="3778725"/>
            <a:ext cx="1853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3" name="Google Shape;143;p20"/>
          <p:cNvCxnSpPr/>
          <p:nvPr/>
        </p:nvCxnSpPr>
        <p:spPr>
          <a:xfrm flipH="1" rot="10800000">
            <a:off x="1840900" y="3621400"/>
            <a:ext cx="1853100" cy="4722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4" name="Google Shape;144;p20"/>
          <p:cNvSpPr/>
          <p:nvPr/>
        </p:nvSpPr>
        <p:spPr>
          <a:xfrm>
            <a:off x="99425" y="3347225"/>
            <a:ext cx="1719900" cy="1008300"/>
          </a:xfrm>
          <a:prstGeom prst="roundRect">
            <a:avLst>
              <a:gd fmla="val 16667" name="adj"/>
            </a:avLst>
          </a:prstGeom>
          <a:solidFill>
            <a:srgbClr val="76A5A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5" name="Google Shape;145;p20"/>
          <p:cNvCxnSpPr/>
          <p:nvPr/>
        </p:nvCxnSpPr>
        <p:spPr>
          <a:xfrm flipH="1" rot="10800000">
            <a:off x="1819325" y="3794325"/>
            <a:ext cx="3848700" cy="3354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6" name="Google Shape;146;p20"/>
          <p:cNvSpPr/>
          <p:nvPr/>
        </p:nvSpPr>
        <p:spPr>
          <a:xfrm>
            <a:off x="7273825" y="1186900"/>
            <a:ext cx="1719900" cy="1008300"/>
          </a:xfrm>
          <a:prstGeom prst="roundRect">
            <a:avLst>
              <a:gd fmla="val 16667" name="adj"/>
            </a:avLst>
          </a:prstGeom>
          <a:solidFill>
            <a:srgbClr val="76A5A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20"/>
          <p:cNvSpPr txBox="1"/>
          <p:nvPr/>
        </p:nvSpPr>
        <p:spPr>
          <a:xfrm>
            <a:off x="242225" y="3407675"/>
            <a:ext cx="14343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Decrease in spring and fall</a:t>
            </a:r>
            <a:endParaRPr b="1" sz="1600"/>
          </a:p>
        </p:txBody>
      </p:sp>
      <p:sp>
        <p:nvSpPr>
          <p:cNvPr id="148" name="Google Shape;148;p20"/>
          <p:cNvSpPr txBox="1"/>
          <p:nvPr/>
        </p:nvSpPr>
        <p:spPr>
          <a:xfrm>
            <a:off x="7399425" y="1186900"/>
            <a:ext cx="13476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Increase in summer </a:t>
            </a:r>
            <a:endParaRPr b="1" sz="1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-JULY-</a:t>
            </a:r>
            <a:endParaRPr b="1" sz="1600"/>
          </a:p>
        </p:txBody>
      </p:sp>
      <p:cxnSp>
        <p:nvCxnSpPr>
          <p:cNvPr id="149" name="Google Shape;149;p20"/>
          <p:cNvCxnSpPr/>
          <p:nvPr/>
        </p:nvCxnSpPr>
        <p:spPr>
          <a:xfrm flipH="1">
            <a:off x="5041950" y="1392800"/>
            <a:ext cx="2224800" cy="5964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0" name="Google Shape;150;p20"/>
          <p:cNvSpPr txBox="1"/>
          <p:nvPr/>
        </p:nvSpPr>
        <p:spPr>
          <a:xfrm>
            <a:off x="5692300" y="4226825"/>
            <a:ext cx="4419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Seasonal</a:t>
            </a:r>
            <a:r>
              <a:rPr b="1" lang="en"/>
              <a:t> Plot of PM</a:t>
            </a:r>
            <a:r>
              <a:rPr b="1" baseline="-25000" lang="en"/>
              <a:t>2.5</a:t>
            </a:r>
            <a:endParaRPr b="1" baseline="-25000"/>
          </a:p>
        </p:txBody>
      </p:sp>
      <p:pic>
        <p:nvPicPr>
          <p:cNvPr id="156" name="Google Shape;156;p21"/>
          <p:cNvPicPr preferRelativeResize="0"/>
          <p:nvPr/>
        </p:nvPicPr>
        <p:blipFill rotWithShape="1">
          <a:blip r:embed="rId3">
            <a:alphaModFix/>
          </a:blip>
          <a:srcRect b="0" l="0" r="0" t="4861"/>
          <a:stretch/>
        </p:blipFill>
        <p:spPr>
          <a:xfrm>
            <a:off x="781925" y="1247450"/>
            <a:ext cx="7474750" cy="316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